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0"/>
  </p:notesMasterIdLst>
  <p:sldIdLst>
    <p:sldId id="283" r:id="rId6"/>
    <p:sldId id="281" r:id="rId7"/>
    <p:sldId id="405" r:id="rId8"/>
    <p:sldId id="410" r:id="rId9"/>
    <p:sldId id="409" r:id="rId10"/>
    <p:sldId id="408" r:id="rId11"/>
    <p:sldId id="407" r:id="rId12"/>
    <p:sldId id="406" r:id="rId13"/>
    <p:sldId id="404" r:id="rId14"/>
    <p:sldId id="412" r:id="rId15"/>
    <p:sldId id="284" r:id="rId16"/>
    <p:sldId id="313" r:id="rId17"/>
    <p:sldId id="413" r:id="rId18"/>
    <p:sldId id="417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65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432"/>
        <p:guide orient="horz" pos="600"/>
        <p:guide orient="horz" pos="3652"/>
        <p:guide orient="horz" pos="864"/>
        <p:guide pos="460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0F35A0C-A2A8-40BE-AE1B-A79AA4490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1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FDB16F-4452-4D71-AE9D-D558462D31C6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FDB16F-4452-4D71-AE9D-D558462D31C6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87FE7AC-00EE-492F-B488-CFD1721FEBC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30D714D-9CDE-4E4F-86B9-935B3DDF84DD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EF4DB3A-B72E-412F-BAAA-4E56DB9F863D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91BBCD-B014-4D1A-A2D1-9DBD51F0410F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6A5AF48-DE34-4E35-A7DF-EF5464D11D7F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5A5706-6610-49A2-AEEF-DDCBEF8B32D3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AD3CF57-C3B1-4A8F-BC35-4AF32DA0B1A9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6BB59-DFEC-405B-9D13-D971D5F4C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A104-4793-4D3C-A6A6-EF5BCD15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8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3755-78F1-45ED-A0F4-9688C0285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FAF11-12D0-44F2-A178-0CC9E70D3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70E4-FEFC-4C4F-B461-6153898D9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17861-E189-4C22-B1DB-9B52F3AD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BEFD7-565E-4B60-AB2E-5D9ED07A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E2DD4-BE86-414A-859A-BDDA6BA4F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7213-F17F-4B52-BD08-FACA6ED67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98B2-8C30-486A-A60B-6F6D20BA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5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0AA3-76FD-4A12-8C4F-3A06785CD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90E784A3-C171-41CF-8EAD-9F51A9606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Inflation Report </a:t>
            </a:r>
            <a:b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November 2016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0000"/>
            <a:ext cx="7772400" cy="719137"/>
          </a:xfrm>
        </p:spPr>
        <p:txBody>
          <a:bodyPr/>
          <a:lstStyle/>
          <a:p>
            <a:pPr algn="l" eaLnBrk="1" hangingPunct="1"/>
            <a:r>
              <a:rPr lang="en-GB" altLang="en-U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Costs and prices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4.9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The drag on wage growth from compositional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effects has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diminished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Whole-economy total </a:t>
            </a:r>
            <a:r>
              <a:rPr lang="en-GB" altLang="en-US" sz="2000" dirty="0" smtClean="0">
                <a:latin typeface="Arial" pitchFamily="34" charset="0"/>
              </a:rPr>
              <a:t>pay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064250"/>
            <a:ext cx="8705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800" dirty="0" err="1" smtClean="0">
                <a:solidFill>
                  <a:srgbClr val="000000"/>
                </a:solidFill>
                <a:latin typeface="Arial" pitchFamily="34" charset="0"/>
              </a:rPr>
              <a:t>Labour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US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a)	Estimates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of the effect of individual and job characteristics are derived from a regression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of these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characteristics on levels of employee pay using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 Force Survey data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from </a:t>
            </a:r>
            <a:b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1995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Q3 to 2016 Q2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The adjustment for compositional effects is obtained by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combining those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estimates with changes in the composition of the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 force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Data are to 2016 Q2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21925"/>
            <a:ext cx="5357785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altLang="en-US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4.A  </a:t>
            </a:r>
            <a:r>
              <a:rPr lang="en-GB" altLang="en-US" sz="2400" dirty="0">
                <a:latin typeface="Arial" pitchFamily="34" charset="0"/>
              </a:rPr>
              <a:t>Monitoring the MPC’s key judgements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075" y="757238"/>
            <a:ext cx="6677978" cy="594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4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4.B 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Wage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growth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remains subdued</a:t>
            </a:r>
            <a:b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 smtClean="0">
                <a:latin typeface="Arial" pitchFamily="34" charset="0"/>
              </a:rPr>
              <a:t>Indicators </a:t>
            </a:r>
            <a:r>
              <a:rPr lang="en-GB" altLang="en-US" sz="2000" dirty="0">
                <a:latin typeface="Arial" pitchFamily="34" charset="0"/>
              </a:rPr>
              <a:t>of annual wage </a:t>
            </a:r>
            <a:r>
              <a:rPr lang="en-GB" altLang="en-US" sz="2000" dirty="0" smtClean="0">
                <a:latin typeface="Arial" pitchFamily="34" charset="0"/>
              </a:rPr>
              <a:t>growth</a:t>
            </a:r>
            <a:endParaRPr lang="en-US" altLang="en-US" sz="2400" baseline="30000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Arial" pitchFamily="34" charset="0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11138" y="5048250"/>
            <a:ext cx="882808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16000" lvl="0" indent="-216000">
              <a:defRPr/>
            </a:pPr>
            <a:r>
              <a:rPr lang="en-US" sz="800" dirty="0" smtClean="0">
                <a:solidFill>
                  <a:srgbClr val="000000"/>
                </a:solidFill>
              </a:rPr>
              <a:t>Sources:  </a:t>
            </a:r>
            <a:r>
              <a:rPr lang="en-US" sz="800" dirty="0">
                <a:solidFill>
                  <a:srgbClr val="000000"/>
                </a:solidFill>
              </a:rPr>
              <a:t>Bank of England, BCC, CBI, CIPD, Incomes Data Services, </a:t>
            </a:r>
            <a:r>
              <a:rPr lang="en-US" sz="800" dirty="0" smtClean="0">
                <a:solidFill>
                  <a:srgbClr val="000000"/>
                </a:solidFill>
              </a:rPr>
              <a:t>KPMG/REC/HIS </a:t>
            </a:r>
            <a:r>
              <a:rPr lang="en-US" sz="800" dirty="0" err="1" smtClean="0">
                <a:solidFill>
                  <a:srgbClr val="000000"/>
                </a:solidFill>
              </a:rPr>
              <a:t>Markit</a:t>
            </a:r>
            <a:r>
              <a:rPr lang="en-US" sz="800" dirty="0">
                <a:solidFill>
                  <a:srgbClr val="000000"/>
                </a:solidFill>
              </a:rPr>
              <a:t>, the </a:t>
            </a:r>
            <a:r>
              <a:rPr lang="en-US" sz="800" dirty="0" err="1">
                <a:solidFill>
                  <a:srgbClr val="000000"/>
                </a:solidFill>
              </a:rPr>
              <a:t>Labour</a:t>
            </a:r>
            <a:r>
              <a:rPr lang="en-US" sz="800" dirty="0">
                <a:solidFill>
                  <a:srgbClr val="000000"/>
                </a:solidFill>
              </a:rPr>
              <a:t> </a:t>
            </a:r>
            <a:r>
              <a:rPr lang="en-US" sz="800" dirty="0" smtClean="0">
                <a:solidFill>
                  <a:srgbClr val="000000"/>
                </a:solidFill>
              </a:rPr>
              <a:t>Research Department</a:t>
            </a:r>
            <a:r>
              <a:rPr lang="en-US" sz="800" dirty="0">
                <a:solidFill>
                  <a:srgbClr val="000000"/>
                </a:solidFill>
              </a:rPr>
              <a:t>, ONS, </a:t>
            </a:r>
            <a:r>
              <a:rPr lang="en-US" sz="800" dirty="0" err="1">
                <a:solidFill>
                  <a:srgbClr val="000000"/>
                </a:solidFill>
              </a:rPr>
              <a:t>XpertHR</a:t>
            </a:r>
            <a:r>
              <a:rPr lang="en-US" sz="800" dirty="0">
                <a:solidFill>
                  <a:srgbClr val="000000"/>
                </a:solidFill>
              </a:rPr>
              <a:t> and Bank calculations</a:t>
            </a:r>
            <a:r>
              <a:rPr lang="en-US" sz="800" dirty="0" smtClean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endParaRPr lang="en-US" sz="800" dirty="0">
              <a:solidFill>
                <a:srgbClr val="000000"/>
              </a:solidFill>
            </a:endParaRP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a)	Figures </a:t>
            </a:r>
            <a:r>
              <a:rPr lang="en-US" sz="800" dirty="0">
                <a:solidFill>
                  <a:srgbClr val="000000"/>
                </a:solidFill>
              </a:rPr>
              <a:t>for 2016 Q3 are data for the three months to August.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b)	Whole-economy </a:t>
            </a:r>
            <a:r>
              <a:rPr lang="en-US" sz="800" dirty="0">
                <a:solidFill>
                  <a:srgbClr val="000000"/>
                </a:solidFill>
              </a:rPr>
              <a:t>total pay excluding bonuses and arrears of pay.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c)	Percentage </a:t>
            </a:r>
            <a:r>
              <a:rPr lang="en-US" sz="800" dirty="0">
                <a:solidFill>
                  <a:srgbClr val="000000"/>
                </a:solidFill>
              </a:rPr>
              <a:t>points</a:t>
            </a:r>
            <a:r>
              <a:rPr lang="en-US" sz="800" dirty="0" smtClean="0">
                <a:solidFill>
                  <a:srgbClr val="000000"/>
                </a:solidFill>
              </a:rPr>
              <a:t>.  </a:t>
            </a:r>
            <a:r>
              <a:rPr lang="en-US" sz="800" dirty="0">
                <a:solidFill>
                  <a:srgbClr val="000000"/>
                </a:solidFill>
              </a:rPr>
              <a:t>The bonus contribution does not always equal the difference between total AWE </a:t>
            </a:r>
            <a:r>
              <a:rPr lang="en-US" sz="800" dirty="0" smtClean="0">
                <a:solidFill>
                  <a:srgbClr val="000000"/>
                </a:solidFill>
              </a:rPr>
              <a:t>growth and </a:t>
            </a:r>
            <a:r>
              <a:rPr lang="en-US" sz="800" dirty="0">
                <a:solidFill>
                  <a:srgbClr val="000000"/>
                </a:solidFill>
              </a:rPr>
              <a:t>AWE regular pay growth due to rounding.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d)	Average </a:t>
            </a:r>
            <a:r>
              <a:rPr lang="en-US" sz="800" dirty="0">
                <a:solidFill>
                  <a:srgbClr val="000000"/>
                </a:solidFill>
              </a:rPr>
              <a:t>over the past twelve months, based on monthly data.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e)	Measures </a:t>
            </a:r>
            <a:r>
              <a:rPr lang="en-US" sz="800" dirty="0">
                <a:solidFill>
                  <a:srgbClr val="000000"/>
                </a:solidFill>
              </a:rPr>
              <a:t>of expected wages for the year ahead. </a:t>
            </a:r>
            <a:r>
              <a:rPr lang="en-US" sz="800" dirty="0" smtClean="0">
                <a:solidFill>
                  <a:srgbClr val="000000"/>
                </a:solidFill>
              </a:rPr>
              <a:t> Produced </a:t>
            </a:r>
            <a:r>
              <a:rPr lang="en-US" sz="800" dirty="0">
                <a:solidFill>
                  <a:srgbClr val="000000"/>
                </a:solidFill>
              </a:rPr>
              <a:t>by weighting together balances </a:t>
            </a:r>
            <a:r>
              <a:rPr lang="en-US" sz="800" dirty="0" smtClean="0">
                <a:solidFill>
                  <a:srgbClr val="000000"/>
                </a:solidFill>
              </a:rPr>
              <a:t>for manufacturing</a:t>
            </a:r>
            <a:r>
              <a:rPr lang="en-US" sz="800" dirty="0">
                <a:solidFill>
                  <a:srgbClr val="000000"/>
                </a:solidFill>
              </a:rPr>
              <a:t>, distributive trades, business/consumer/professional services and financial services </a:t>
            </a:r>
            <a:r>
              <a:rPr lang="en-US" sz="800" dirty="0" smtClean="0">
                <a:solidFill>
                  <a:srgbClr val="000000"/>
                </a:solidFill>
              </a:rPr>
              <a:t>using employee </a:t>
            </a:r>
            <a:r>
              <a:rPr lang="en-US" sz="800" dirty="0">
                <a:solidFill>
                  <a:srgbClr val="000000"/>
                </a:solidFill>
              </a:rPr>
              <a:t>job shares.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f)	Produced </a:t>
            </a:r>
            <a:r>
              <a:rPr lang="en-US" sz="800" dirty="0">
                <a:solidFill>
                  <a:srgbClr val="000000"/>
                </a:solidFill>
              </a:rPr>
              <a:t>by weighting together survey indices for the pay of permanent and temporary placements </a:t>
            </a:r>
            <a:r>
              <a:rPr lang="en-US" sz="800" dirty="0" smtClean="0">
                <a:solidFill>
                  <a:srgbClr val="000000"/>
                </a:solidFill>
              </a:rPr>
              <a:t>using employee </a:t>
            </a:r>
            <a:r>
              <a:rPr lang="en-US" sz="800" dirty="0">
                <a:solidFill>
                  <a:srgbClr val="000000"/>
                </a:solidFill>
              </a:rPr>
              <a:t>job shares; </a:t>
            </a:r>
            <a:r>
              <a:rPr lang="en-US" sz="800" dirty="0" smtClean="0">
                <a:solidFill>
                  <a:srgbClr val="000000"/>
                </a:solidFill>
              </a:rPr>
              <a:t> quarterly </a:t>
            </a:r>
            <a:r>
              <a:rPr lang="en-US" sz="800" dirty="0">
                <a:solidFill>
                  <a:srgbClr val="000000"/>
                </a:solidFill>
              </a:rPr>
              <a:t>averages. </a:t>
            </a:r>
            <a:r>
              <a:rPr lang="en-US" sz="800" dirty="0" smtClean="0">
                <a:solidFill>
                  <a:srgbClr val="000000"/>
                </a:solidFill>
              </a:rPr>
              <a:t> A </a:t>
            </a:r>
            <a:r>
              <a:rPr lang="en-US" sz="800" dirty="0">
                <a:solidFill>
                  <a:srgbClr val="000000"/>
                </a:solidFill>
              </a:rPr>
              <a:t>reading above 50 indicates growth on the previous month </a:t>
            </a:r>
            <a:r>
              <a:rPr lang="en-US" sz="800" dirty="0" smtClean="0">
                <a:solidFill>
                  <a:srgbClr val="000000"/>
                </a:solidFill>
              </a:rPr>
              <a:t>and those </a:t>
            </a:r>
            <a:r>
              <a:rPr lang="en-US" sz="800" dirty="0">
                <a:solidFill>
                  <a:srgbClr val="000000"/>
                </a:solidFill>
              </a:rPr>
              <a:t>below 50 indicate a decrease. </a:t>
            </a:r>
            <a:r>
              <a:rPr lang="en-US" sz="800" dirty="0" smtClean="0">
                <a:solidFill>
                  <a:srgbClr val="000000"/>
                </a:solidFill>
              </a:rPr>
              <a:t> The </a:t>
            </a:r>
            <a:r>
              <a:rPr lang="en-US" sz="800" dirty="0">
                <a:solidFill>
                  <a:srgbClr val="000000"/>
                </a:solidFill>
              </a:rPr>
              <a:t>greater the divergence from 50, the greater the rate of </a:t>
            </a:r>
            <a:r>
              <a:rPr lang="en-US" sz="800" dirty="0" smtClean="0">
                <a:solidFill>
                  <a:srgbClr val="000000"/>
                </a:solidFill>
              </a:rPr>
              <a:t>change </a:t>
            </a:r>
            <a:r>
              <a:rPr lang="en-US" sz="800" dirty="0" err="1" smtClean="0">
                <a:solidFill>
                  <a:srgbClr val="000000"/>
                </a:solidFill>
              </a:rPr>
              <a:t>signalled</a:t>
            </a:r>
            <a:r>
              <a:rPr lang="en-US" sz="800" dirty="0" smtClean="0">
                <a:solidFill>
                  <a:srgbClr val="000000"/>
                </a:solidFill>
              </a:rPr>
              <a:t> </a:t>
            </a:r>
            <a:r>
              <a:rPr lang="en-US" sz="800" dirty="0">
                <a:solidFill>
                  <a:srgbClr val="000000"/>
                </a:solidFill>
              </a:rPr>
              <a:t>by the index. </a:t>
            </a:r>
            <a:r>
              <a:rPr lang="en-US" sz="800" dirty="0" smtClean="0">
                <a:solidFill>
                  <a:srgbClr val="000000"/>
                </a:solidFill>
              </a:rPr>
              <a:t> Quarterly </a:t>
            </a:r>
            <a:r>
              <a:rPr lang="en-US" sz="800" dirty="0">
                <a:solidFill>
                  <a:srgbClr val="000000"/>
                </a:solidFill>
              </a:rPr>
              <a:t>average.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g)	End-quarter </a:t>
            </a:r>
            <a:r>
              <a:rPr lang="en-US" sz="800" dirty="0">
                <a:solidFill>
                  <a:srgbClr val="000000"/>
                </a:solidFill>
              </a:rPr>
              <a:t>observation for manufacturing and services weighted together using employee job shares</a:t>
            </a:r>
            <a:r>
              <a:rPr lang="en-US" sz="800" dirty="0" smtClean="0">
                <a:solidFill>
                  <a:srgbClr val="000000"/>
                </a:solidFill>
              </a:rPr>
              <a:t>.  The scores </a:t>
            </a:r>
            <a:r>
              <a:rPr lang="en-US" sz="800" dirty="0">
                <a:solidFill>
                  <a:srgbClr val="000000"/>
                </a:solidFill>
              </a:rPr>
              <a:t>refer to companies’ </a:t>
            </a:r>
            <a:r>
              <a:rPr lang="en-US" sz="800" dirty="0" err="1">
                <a:solidFill>
                  <a:srgbClr val="000000"/>
                </a:solidFill>
              </a:rPr>
              <a:t>labour</a:t>
            </a:r>
            <a:r>
              <a:rPr lang="en-US" sz="800" dirty="0">
                <a:solidFill>
                  <a:srgbClr val="000000"/>
                </a:solidFill>
              </a:rPr>
              <a:t> costs over the past three months compared with the same period a </a:t>
            </a:r>
            <a:r>
              <a:rPr lang="en-US" sz="800" dirty="0" smtClean="0">
                <a:solidFill>
                  <a:srgbClr val="000000"/>
                </a:solidFill>
              </a:rPr>
              <a:t>year earlier</a:t>
            </a:r>
            <a:r>
              <a:rPr lang="en-US" sz="800" dirty="0">
                <a:solidFill>
                  <a:srgbClr val="000000"/>
                </a:solidFill>
              </a:rPr>
              <a:t>. </a:t>
            </a:r>
            <a:r>
              <a:rPr lang="en-US" sz="800" dirty="0" smtClean="0">
                <a:solidFill>
                  <a:srgbClr val="000000"/>
                </a:solidFill>
              </a:rPr>
              <a:t> Scores </a:t>
            </a:r>
            <a:r>
              <a:rPr lang="en-US" sz="800" dirty="0">
                <a:solidFill>
                  <a:srgbClr val="000000"/>
                </a:solidFill>
              </a:rPr>
              <a:t>of -5 to 5 represent rapidly falling and rapidly rising respectively, with zero representing </a:t>
            </a:r>
            <a:r>
              <a:rPr lang="en-US" sz="800" dirty="0" smtClean="0">
                <a:solidFill>
                  <a:srgbClr val="000000"/>
                </a:solidFill>
              </a:rPr>
              <a:t>no change</a:t>
            </a:r>
            <a:r>
              <a:rPr lang="en-US" sz="800" dirty="0">
                <a:solidFill>
                  <a:srgbClr val="000000"/>
                </a:solidFill>
              </a:rPr>
              <a:t>. </a:t>
            </a:r>
            <a:r>
              <a:rPr lang="en-US" sz="800" dirty="0" smtClean="0">
                <a:solidFill>
                  <a:srgbClr val="000000"/>
                </a:solidFill>
              </a:rPr>
              <a:t> Data </a:t>
            </a:r>
            <a:r>
              <a:rPr lang="en-US" sz="800" dirty="0">
                <a:solidFill>
                  <a:srgbClr val="000000"/>
                </a:solidFill>
              </a:rPr>
              <a:t>for 2016 Q3 are for August.</a:t>
            </a:r>
          </a:p>
          <a:p>
            <a:pPr marL="216000" lvl="0" indent="-216000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h)	Pay </a:t>
            </a:r>
            <a:r>
              <a:rPr lang="en-US" sz="800" dirty="0">
                <a:solidFill>
                  <a:srgbClr val="000000"/>
                </a:solidFill>
              </a:rPr>
              <a:t>increase intentions excluding bonuses over the coming year. </a:t>
            </a:r>
            <a:r>
              <a:rPr lang="en-US" sz="800" dirty="0" smtClean="0">
                <a:solidFill>
                  <a:srgbClr val="000000"/>
                </a:solidFill>
              </a:rPr>
              <a:t> Data </a:t>
            </a:r>
            <a:r>
              <a:rPr lang="en-US" sz="800" dirty="0">
                <a:solidFill>
                  <a:srgbClr val="000000"/>
                </a:solidFill>
              </a:rPr>
              <a:t>only available since 2012</a:t>
            </a:r>
            <a:r>
              <a:rPr lang="en-US" sz="800" dirty="0" smtClean="0">
                <a:solidFill>
                  <a:srgbClr val="000000"/>
                </a:solidFill>
              </a:rPr>
              <a:t>.</a:t>
            </a:r>
            <a:endParaRPr lang="en-GB" sz="800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1295400"/>
            <a:ext cx="5951220" cy="35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4.C  </a:t>
            </a:r>
            <a:r>
              <a:rPr lang="en-GB" altLang="en-US" sz="2400" dirty="0">
                <a:latin typeface="Arial" pitchFamily="34" charset="0"/>
              </a:rPr>
              <a:t>Indicators of inflation </a:t>
            </a:r>
            <a:r>
              <a:rPr lang="en-GB" altLang="en-US" sz="2400" dirty="0" smtClean="0">
                <a:latin typeface="Arial" pitchFamily="34" charset="0"/>
              </a:rPr>
              <a:t>expectations</a:t>
            </a:r>
            <a:r>
              <a:rPr lang="en-US" altLang="en-US" sz="2800" baseline="30000" dirty="0">
                <a:latin typeface="Arial" pitchFamily="34" charset="0"/>
              </a:rPr>
              <a:t>(a)</a:t>
            </a: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11138" y="5019675"/>
            <a:ext cx="87344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/>
            <a:r>
              <a:rPr lang="en-US" sz="800" dirty="0"/>
              <a:t>Sources: </a:t>
            </a:r>
            <a:r>
              <a:rPr lang="en-US" sz="800" dirty="0" smtClean="0"/>
              <a:t> Bank </a:t>
            </a:r>
            <a:r>
              <a:rPr lang="en-US" sz="800" dirty="0"/>
              <a:t>of England, Barclays Capital, Bloomberg, CBI (all rights reserved), Citigroup, </a:t>
            </a:r>
            <a:r>
              <a:rPr lang="en-US" sz="800" dirty="0" err="1"/>
              <a:t>GfK</a:t>
            </a:r>
            <a:r>
              <a:rPr lang="en-US" sz="800" dirty="0"/>
              <a:t>, ONS, </a:t>
            </a:r>
            <a:r>
              <a:rPr lang="en-US" sz="800" dirty="0" smtClean="0"/>
              <a:t>TNS, </a:t>
            </a:r>
            <a:r>
              <a:rPr lang="en-GB" sz="800" dirty="0" err="1" smtClean="0"/>
              <a:t>YouGov</a:t>
            </a:r>
            <a:r>
              <a:rPr lang="en-GB" sz="800" dirty="0" smtClean="0"/>
              <a:t> </a:t>
            </a:r>
            <a:r>
              <a:rPr lang="en-GB" sz="800" dirty="0"/>
              <a:t>and Bank calculations</a:t>
            </a:r>
            <a:r>
              <a:rPr lang="en-GB" sz="800" dirty="0" smtClean="0"/>
              <a:t>.</a:t>
            </a:r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Data </a:t>
            </a:r>
            <a:r>
              <a:rPr lang="en-US" sz="800" dirty="0"/>
              <a:t>are non seasonally adjusted.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Dates </a:t>
            </a:r>
            <a:r>
              <a:rPr lang="en-US" sz="800" dirty="0"/>
              <a:t>in parentheses indicate start date of the data series.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Financial </a:t>
            </a:r>
            <a:r>
              <a:rPr lang="en-US" sz="800" dirty="0"/>
              <a:t>markets data are averages from 3 October to 26 October 2016. </a:t>
            </a:r>
            <a:r>
              <a:rPr lang="en-US" sz="800" dirty="0" smtClean="0"/>
              <a:t> </a:t>
            </a:r>
            <a:r>
              <a:rPr lang="en-US" sz="800" dirty="0" err="1" smtClean="0"/>
              <a:t>YouGov</a:t>
            </a:r>
            <a:r>
              <a:rPr lang="en-US" sz="800" dirty="0" smtClean="0"/>
              <a:t>/Citigroup </a:t>
            </a:r>
            <a:r>
              <a:rPr lang="en-US" sz="800" dirty="0"/>
              <a:t>data are </a:t>
            </a:r>
            <a:r>
              <a:rPr lang="en-US" sz="800" dirty="0" smtClean="0"/>
              <a:t>for </a:t>
            </a:r>
            <a:r>
              <a:rPr lang="en-GB" sz="800" dirty="0" smtClean="0"/>
              <a:t>October</a:t>
            </a:r>
            <a:r>
              <a:rPr lang="en-GB" sz="800" dirty="0"/>
              <a:t>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The </a:t>
            </a:r>
            <a:r>
              <a:rPr lang="en-US" sz="800" dirty="0"/>
              <a:t>household surveys ask about expected changes in prices but do not reference a specific price index, </a:t>
            </a:r>
            <a:r>
              <a:rPr lang="en-US" sz="800" dirty="0" smtClean="0"/>
              <a:t>and the </a:t>
            </a:r>
            <a:r>
              <a:rPr lang="en-US" sz="800" dirty="0"/>
              <a:t>measures are based on the median estimated price change.</a:t>
            </a:r>
          </a:p>
          <a:p>
            <a:pPr marL="228600" indent="-228600">
              <a:buAutoNum type="alphaLcParenBoth" startAt="5"/>
            </a:pPr>
            <a:r>
              <a:rPr lang="en-US" sz="800" dirty="0" smtClean="0"/>
              <a:t>In </a:t>
            </a:r>
            <a:r>
              <a:rPr lang="en-US" sz="800" dirty="0"/>
              <a:t>2016 Q1, the survey provider changed from </a:t>
            </a:r>
            <a:r>
              <a:rPr lang="en-US" sz="800" dirty="0" err="1"/>
              <a:t>GfK</a:t>
            </a:r>
            <a:r>
              <a:rPr lang="en-US" sz="800" dirty="0"/>
              <a:t> to TNS</a:t>
            </a:r>
            <a:r>
              <a:rPr lang="en-US" sz="800" dirty="0" smtClean="0"/>
              <a:t>. </a:t>
            </a:r>
          </a:p>
          <a:p>
            <a:pPr marL="228600" indent="-228600">
              <a:buAutoNum type="alphaLcParenBoth" startAt="5"/>
            </a:pPr>
            <a:r>
              <a:rPr lang="en-US" sz="800" dirty="0" smtClean="0"/>
              <a:t>No </a:t>
            </a:r>
            <a:r>
              <a:rPr lang="en-US" sz="800" dirty="0"/>
              <a:t>data available for 2016 Q1.</a:t>
            </a:r>
          </a:p>
          <a:p>
            <a:pPr marL="216000" indent="-216000"/>
            <a:r>
              <a:rPr lang="en-US" sz="800" dirty="0"/>
              <a:t>(g</a:t>
            </a:r>
            <a:r>
              <a:rPr lang="en-US" sz="800" dirty="0" smtClean="0"/>
              <a:t>)	CBI </a:t>
            </a:r>
            <a:r>
              <a:rPr lang="en-US" sz="800" dirty="0"/>
              <a:t>data for the manufacturing, business/consumer services and distributive trade sectors, </a:t>
            </a:r>
            <a:r>
              <a:rPr lang="en-US" sz="800" dirty="0" smtClean="0"/>
              <a:t>weighted together </a:t>
            </a:r>
            <a:r>
              <a:rPr lang="en-US" sz="800" dirty="0"/>
              <a:t>using nominal shares in value added</a:t>
            </a:r>
            <a:r>
              <a:rPr lang="en-US" sz="800" dirty="0" smtClean="0"/>
              <a:t>.  </a:t>
            </a:r>
            <a:r>
              <a:rPr lang="en-US" sz="800" dirty="0"/>
              <a:t>Companies are asked about the expected percentage </a:t>
            </a:r>
            <a:r>
              <a:rPr lang="en-US" sz="800" dirty="0" smtClean="0"/>
              <a:t>price change </a:t>
            </a:r>
            <a:r>
              <a:rPr lang="en-US" sz="800" dirty="0"/>
              <a:t>over the coming twelve months in the markets in which they compete.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h)	Instantaneous </a:t>
            </a:r>
            <a:r>
              <a:rPr lang="en-US" sz="800" dirty="0"/>
              <a:t>RPI inflation one year ahead implied from swaps.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err="1" smtClean="0"/>
              <a:t>i</a:t>
            </a:r>
            <a:r>
              <a:rPr lang="en-US" sz="800" dirty="0" smtClean="0"/>
              <a:t>)	Bank’s </a:t>
            </a:r>
            <a:r>
              <a:rPr lang="en-US" sz="800" dirty="0"/>
              <a:t>survey of external forecasters, inflation rate three years ahead.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j)	Instantaneous </a:t>
            </a:r>
            <a:r>
              <a:rPr lang="en-US" sz="800" dirty="0"/>
              <a:t>RPI inflation three years ahead implied from swaps.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k)	Five-year</a:t>
            </a:r>
            <a:r>
              <a:rPr lang="en-US" sz="800" dirty="0"/>
              <a:t>, five-year forward RPI inflation implied from swaps.</a:t>
            </a:r>
            <a:endParaRPr lang="en-GB" sz="800" dirty="0">
              <a:solidFill>
                <a:srgbClr val="00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707728"/>
            <a:ext cx="3709988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2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824582" cy="1249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CPI inflation is projected to continue to rise in the near term</a:t>
            </a:r>
            <a:endParaRPr lang="en-GB" sz="1100" dirty="0">
              <a:latin typeface="Calibri"/>
              <a:ea typeface="Calibri"/>
              <a:cs typeface="Times New Roman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latin typeface="Arial" pitchFamily="34" charset="0"/>
              </a:rPr>
              <a:t>CPI inflation and Bank staff’s near-term projection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99100"/>
            <a:ext cx="5330963" cy="46469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0000" y="6272400"/>
            <a:ext cx="8467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>
                <a:latin typeface="Bliss2-Light"/>
              </a:rPr>
              <a:t>(a</a:t>
            </a:r>
            <a:r>
              <a:rPr lang="en-US" sz="800" dirty="0" smtClean="0">
                <a:latin typeface="Bliss2-Light"/>
              </a:rPr>
              <a:t>) 	The </a:t>
            </a:r>
            <a:r>
              <a:rPr lang="en-US" sz="800" dirty="0">
                <a:latin typeface="Bliss2-Light"/>
              </a:rPr>
              <a:t>green diamonds show Bank staff’s central projection for CPI inflation in July, August </a:t>
            </a:r>
            <a:r>
              <a:rPr lang="en-US" sz="800" dirty="0" smtClean="0">
                <a:latin typeface="Bliss2-Light"/>
              </a:rPr>
              <a:t>and September </a:t>
            </a:r>
            <a:r>
              <a:rPr lang="en-US" sz="800" dirty="0">
                <a:latin typeface="Bliss2-Light"/>
              </a:rPr>
              <a:t>2016 at the time of the August </a:t>
            </a:r>
            <a:r>
              <a:rPr lang="en-US" sz="800" i="1" dirty="0">
                <a:latin typeface="Bliss2-LightItalic"/>
              </a:rPr>
              <a:t>Inflation Report</a:t>
            </a:r>
            <a:r>
              <a:rPr lang="en-US" sz="800" dirty="0">
                <a:latin typeface="Bliss2-Light"/>
              </a:rPr>
              <a:t>. </a:t>
            </a:r>
            <a:r>
              <a:rPr lang="en-US" sz="800" dirty="0" smtClean="0">
                <a:latin typeface="Bliss2-Light"/>
              </a:rPr>
              <a:t> The </a:t>
            </a:r>
            <a:r>
              <a:rPr lang="en-US" sz="800" dirty="0">
                <a:latin typeface="Bliss2-Light"/>
              </a:rPr>
              <a:t>blue diamonds show </a:t>
            </a:r>
            <a:r>
              <a:rPr lang="en-US" sz="800" dirty="0" smtClean="0">
                <a:latin typeface="Bliss2-Light"/>
              </a:rPr>
              <a:t>the current </a:t>
            </a:r>
            <a:r>
              <a:rPr lang="en-US" sz="800" dirty="0">
                <a:latin typeface="Bliss2-Light"/>
              </a:rPr>
              <a:t>staff projection for October, November and December 2016. </a:t>
            </a:r>
            <a:r>
              <a:rPr lang="en-US" sz="800" dirty="0" smtClean="0">
                <a:latin typeface="Bliss2-Light"/>
              </a:rPr>
              <a:t> The </a:t>
            </a:r>
            <a:r>
              <a:rPr lang="en-US" sz="800" dirty="0">
                <a:latin typeface="Bliss2-Light"/>
              </a:rPr>
              <a:t>bands on each </a:t>
            </a:r>
            <a:r>
              <a:rPr lang="en-US" sz="800" dirty="0" smtClean="0">
                <a:latin typeface="Bliss2-Light"/>
              </a:rPr>
              <a:t>side of </a:t>
            </a:r>
            <a:r>
              <a:rPr lang="en-US" sz="800" dirty="0">
                <a:latin typeface="Bliss2-Light"/>
              </a:rPr>
              <a:t>the green and blue diamonds show the root mean squared error of the projections </a:t>
            </a:r>
            <a:r>
              <a:rPr lang="en-US" sz="800" dirty="0" smtClean="0">
                <a:latin typeface="Bliss2-Light"/>
              </a:rPr>
              <a:t>for CPI </a:t>
            </a:r>
            <a:r>
              <a:rPr lang="en-US" sz="800" dirty="0">
                <a:latin typeface="Bliss2-Light"/>
              </a:rPr>
              <a:t>inflation one, two and three months ahead made since 2004.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179388" y="179388"/>
            <a:ext cx="86312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4.2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The drag from food and petrol prices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has begun 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to fade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000" dirty="0" smtClean="0">
                <a:latin typeface="Arial" pitchFamily="34" charset="0"/>
              </a:rPr>
              <a:t>Contributions to CPI inflation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204788" y="5947616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Bloomberg, Department for Business, Energy and Industrial Strategy, ONS </a:t>
            </a:r>
            <a:r>
              <a:rPr lang="en-US" sz="800" dirty="0" smtClean="0"/>
              <a:t>and Bank </a:t>
            </a:r>
            <a:r>
              <a:rPr lang="en-US" sz="800" dirty="0"/>
              <a:t>calculations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(a) </a:t>
            </a:r>
            <a:r>
              <a:rPr lang="en-US" sz="800" dirty="0" smtClean="0"/>
              <a:t>	Contributions </a:t>
            </a:r>
            <a:r>
              <a:rPr lang="en-US" sz="800" dirty="0"/>
              <a:t>to annual CPI inflation. </a:t>
            </a:r>
            <a:r>
              <a:rPr lang="en-US" sz="800" dirty="0" smtClean="0"/>
              <a:t> Figures </a:t>
            </a:r>
            <a:r>
              <a:rPr lang="en-US" sz="800" dirty="0"/>
              <a:t>in parentheses are weights in the CPI </a:t>
            </a:r>
            <a:r>
              <a:rPr lang="en-US" sz="800" dirty="0" smtClean="0"/>
              <a:t>basket in </a:t>
            </a:r>
            <a:r>
              <a:rPr lang="en-US" sz="800" dirty="0"/>
              <a:t>2016.</a:t>
            </a:r>
          </a:p>
          <a:p>
            <a:pPr marL="216000" indent="-216000"/>
            <a:r>
              <a:rPr lang="en-US" sz="800" dirty="0"/>
              <a:t>(b</a:t>
            </a:r>
            <a:r>
              <a:rPr lang="en-US" sz="800" dirty="0" smtClean="0"/>
              <a:t>)	Calculated </a:t>
            </a:r>
            <a:r>
              <a:rPr lang="en-US" sz="800" dirty="0"/>
              <a:t>as the difference between CPI inflation and the other contributions identified </a:t>
            </a:r>
            <a:r>
              <a:rPr lang="en-US" sz="800" dirty="0" smtClean="0"/>
              <a:t>in the </a:t>
            </a:r>
            <a:r>
              <a:rPr lang="en-US" sz="800" dirty="0"/>
              <a:t>chart.</a:t>
            </a:r>
          </a:p>
          <a:p>
            <a:pPr marL="216000" indent="-216000"/>
            <a:r>
              <a:rPr lang="en-US" sz="800" dirty="0"/>
              <a:t>(c) </a:t>
            </a:r>
            <a:r>
              <a:rPr lang="en-US" sz="800" dirty="0" smtClean="0"/>
              <a:t>	Bank </a:t>
            </a:r>
            <a:r>
              <a:rPr lang="en-US" sz="800" dirty="0"/>
              <a:t>staff projection. </a:t>
            </a:r>
            <a:r>
              <a:rPr lang="en-US" sz="800" dirty="0" smtClean="0"/>
              <a:t> Electricity </a:t>
            </a:r>
            <a:r>
              <a:rPr lang="en-US" sz="800" dirty="0"/>
              <a:t>and gas prices projections assume prices are </a:t>
            </a:r>
            <a:r>
              <a:rPr lang="en-US" sz="800" dirty="0" smtClean="0"/>
              <a:t>broadly unchanged </a:t>
            </a:r>
            <a:r>
              <a:rPr lang="en-US" sz="800" dirty="0"/>
              <a:t>over the remainder of 2016. </a:t>
            </a:r>
            <a:r>
              <a:rPr lang="en-US" sz="800" dirty="0" smtClean="0"/>
              <a:t> Fuels </a:t>
            </a:r>
            <a:r>
              <a:rPr lang="en-US" sz="800" dirty="0"/>
              <a:t>and lubricants estimates use Department </a:t>
            </a:r>
            <a:r>
              <a:rPr lang="en-US" sz="800" dirty="0" smtClean="0"/>
              <a:t>for Business</a:t>
            </a:r>
            <a:r>
              <a:rPr lang="en-US" sz="800" dirty="0"/>
              <a:t>, Energy and Industrial Strategy petrol price data for October 2016 and are </a:t>
            </a:r>
            <a:r>
              <a:rPr lang="en-US" sz="800" dirty="0" smtClean="0"/>
              <a:t>then based </a:t>
            </a:r>
            <a:r>
              <a:rPr lang="en-US" sz="800" dirty="0"/>
              <a:t>on the November 2016 sterling oil futures curve shown in </a:t>
            </a:r>
            <a:r>
              <a:rPr lang="en-US" sz="800" b="1" dirty="0"/>
              <a:t>Chart 4.4</a:t>
            </a:r>
            <a:r>
              <a:rPr lang="en-US" sz="800" dirty="0"/>
              <a:t>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9" y="1427533"/>
            <a:ext cx="4367183" cy="4378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79388" y="179388"/>
            <a:ext cx="857408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4.3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Much of the volatility in companies’ unit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costs has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reflected energy and import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costs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000" dirty="0" smtClean="0">
                <a:latin typeface="Arial" pitchFamily="34" charset="0"/>
              </a:rPr>
              <a:t>Estimated </a:t>
            </a:r>
            <a:r>
              <a:rPr lang="en-US" altLang="en-US" sz="2000" dirty="0">
                <a:latin typeface="Arial" pitchFamily="34" charset="0"/>
              </a:rPr>
              <a:t>contributions to four-quarter growth in unit costs for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itchFamily="34" charset="0"/>
              </a:rPr>
              <a:t>consumer goods and </a:t>
            </a:r>
            <a:r>
              <a:rPr lang="en-US" altLang="en-US" sz="2000" dirty="0" smtClean="0">
                <a:latin typeface="Arial" pitchFamily="34" charset="0"/>
              </a:rPr>
              <a:t>services</a:t>
            </a:r>
            <a:r>
              <a:rPr lang="en-US" altLang="en-US" sz="2400" baseline="30000" dirty="0" smtClean="0">
                <a:latin typeface="Arial" pitchFamily="34" charset="0"/>
              </a:rPr>
              <a:t>(a</a:t>
            </a:r>
            <a:r>
              <a:rPr lang="en-US" altLang="en-US" sz="2400" baseline="30000" dirty="0">
                <a:latin typeface="Arial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204788" y="6075363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sz="800" dirty="0">
                <a:cs typeface="Arial" panose="020B0604020202020204" pitchFamily="34" charset="0"/>
              </a:rPr>
              <a:t>Sources: </a:t>
            </a:r>
            <a:r>
              <a:rPr lang="en-US" sz="800" dirty="0" smtClean="0">
                <a:cs typeface="Arial" panose="020B0604020202020204" pitchFamily="34" charset="0"/>
              </a:rPr>
              <a:t> ONS </a:t>
            </a:r>
            <a:r>
              <a:rPr lang="en-US" sz="800" dirty="0">
                <a:cs typeface="Arial" panose="020B0604020202020204" pitchFamily="34" charset="0"/>
              </a:rPr>
              <a:t>and Bank calculations</a:t>
            </a:r>
            <a:r>
              <a:rPr lang="en-US" sz="800" dirty="0" smtClean="0">
                <a:cs typeface="Arial" panose="020B0604020202020204" pitchFamily="34" charset="0"/>
              </a:rPr>
              <a:t>.</a:t>
            </a:r>
          </a:p>
          <a:p>
            <a:endParaRPr lang="en-US" sz="800" dirty="0">
              <a:cs typeface="Arial" panose="020B0604020202020204" pitchFamily="34" charset="0"/>
            </a:endParaRPr>
          </a:p>
          <a:p>
            <a:r>
              <a:rPr lang="en-US" sz="800" dirty="0">
                <a:cs typeface="Arial" panose="020B0604020202020204" pitchFamily="34" charset="0"/>
              </a:rPr>
              <a:t>(a) </a:t>
            </a:r>
            <a:r>
              <a:rPr lang="en-US" sz="800" dirty="0" smtClean="0">
                <a:cs typeface="Arial" panose="020B0604020202020204" pitchFamily="34" charset="0"/>
              </a:rPr>
              <a:t>	The </a:t>
            </a:r>
            <a:r>
              <a:rPr lang="en-US" sz="800" dirty="0">
                <a:cs typeface="Arial" panose="020B0604020202020204" pitchFamily="34" charset="0"/>
              </a:rPr>
              <a:t>underlying weights attached to each cost component are based on the </a:t>
            </a:r>
            <a:r>
              <a:rPr lang="en-US" sz="800" i="1" dirty="0">
                <a:cs typeface="Arial" panose="020B0604020202020204" pitchFamily="34" charset="0"/>
              </a:rPr>
              <a:t>United </a:t>
            </a:r>
            <a:r>
              <a:rPr lang="en-US" sz="800" i="1" dirty="0" smtClean="0">
                <a:cs typeface="Arial" panose="020B0604020202020204" pitchFamily="34" charset="0"/>
              </a:rPr>
              <a:t>Kingdom Input-Output </a:t>
            </a:r>
            <a:r>
              <a:rPr lang="en-US" sz="800" i="1" dirty="0">
                <a:cs typeface="Arial" panose="020B0604020202020204" pitchFamily="34" charset="0"/>
              </a:rPr>
              <a:t>Analytical Tables 2010</a:t>
            </a:r>
            <a:r>
              <a:rPr lang="en-US" sz="800" dirty="0">
                <a:cs typeface="Arial" panose="020B0604020202020204" pitchFamily="34" charset="0"/>
              </a:rPr>
              <a:t>, adjusted to reflect the composition of CPI. </a:t>
            </a:r>
            <a:r>
              <a:rPr lang="en-US" sz="800" dirty="0" smtClean="0">
                <a:cs typeface="Arial" panose="020B0604020202020204" pitchFamily="34" charset="0"/>
              </a:rPr>
              <a:t> Where applicable</a:t>
            </a:r>
            <a:r>
              <a:rPr lang="en-US" sz="800" dirty="0">
                <a:cs typeface="Arial" panose="020B0604020202020204" pitchFamily="34" charset="0"/>
              </a:rPr>
              <a:t>, the weights capture each factor’s contribution to all stages of the </a:t>
            </a:r>
            <a:r>
              <a:rPr lang="en-US" sz="800" dirty="0" smtClean="0">
                <a:cs typeface="Arial" panose="020B0604020202020204" pitchFamily="34" charset="0"/>
              </a:rPr>
              <a:t>domestic </a:t>
            </a:r>
            <a:r>
              <a:rPr lang="en-GB" sz="800" dirty="0" smtClean="0">
                <a:cs typeface="Arial" panose="020B0604020202020204" pitchFamily="34" charset="0"/>
              </a:rPr>
              <a:t>production </a:t>
            </a:r>
            <a:r>
              <a:rPr lang="en-GB" sz="800" dirty="0">
                <a:cs typeface="Arial" panose="020B0604020202020204" pitchFamily="34" charset="0"/>
              </a:rPr>
              <a:t>process.</a:t>
            </a:r>
          </a:p>
          <a:p>
            <a:r>
              <a:rPr lang="en-US" sz="800" dirty="0">
                <a:cs typeface="Arial" panose="020B0604020202020204" pitchFamily="34" charset="0"/>
              </a:rPr>
              <a:t>(b) </a:t>
            </a:r>
            <a:r>
              <a:rPr lang="en-US" sz="800" dirty="0" smtClean="0">
                <a:cs typeface="Arial" panose="020B0604020202020204" pitchFamily="34" charset="0"/>
              </a:rPr>
              <a:t>	Includes </a:t>
            </a:r>
            <a:r>
              <a:rPr lang="en-US" sz="800" dirty="0">
                <a:cs typeface="Arial" panose="020B0604020202020204" pitchFamily="34" charset="0"/>
              </a:rPr>
              <a:t>imports, </a:t>
            </a:r>
            <a:r>
              <a:rPr lang="en-US" sz="800" dirty="0" err="1">
                <a:cs typeface="Arial" panose="020B0604020202020204" pitchFamily="34" charset="0"/>
              </a:rPr>
              <a:t>labour</a:t>
            </a:r>
            <a:r>
              <a:rPr lang="en-US" sz="800" dirty="0">
                <a:cs typeface="Arial" panose="020B0604020202020204" pitchFamily="34" charset="0"/>
              </a:rPr>
              <a:t> costs and tax associated with energy inputs.</a:t>
            </a:r>
            <a:endParaRPr lang="en-GB" sz="8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603875"/>
            <a:ext cx="5371197" cy="440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79388" y="179388"/>
            <a:ext cx="81788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4.4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Sterling oil prices have risen over the past year</a:t>
            </a:r>
            <a:endParaRPr lang="en-GB" altLang="en-US" sz="2400" dirty="0" smtClean="0">
              <a:solidFill>
                <a:srgbClr val="96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Sterling oil and wholesale gas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04788" y="6062663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of England, Bloomberg, Thomson Reuters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</a:rPr>
              <a:t>Datastream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US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	US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dollar Brent forward prices for delivery in 10–25 days’ time converted into sterling.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	One-day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forward price of UK natural gas.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	Averages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during the fifteen working days to 26 October 2016 and 27 July 2016 respectively.</a:t>
            </a:r>
            <a:endParaRPr lang="en-US" sz="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080000"/>
            <a:ext cx="5753416" cy="44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79388" y="179388"/>
            <a:ext cx="788151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4.5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The fall in sterling has pushed up import price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Inflation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000" dirty="0">
                <a:latin typeface="Arial" pitchFamily="34" charset="0"/>
              </a:rPr>
              <a:t>UK import and foreign export prices excluding fuel</a:t>
            </a:r>
            <a:r>
              <a:rPr lang="en-US" altLang="en-US" sz="2000" baseline="30000" dirty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204788" y="5982990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16000" indent="-216000">
              <a:defRPr/>
            </a:pPr>
            <a:r>
              <a:rPr lang="en-US" sz="800" dirty="0"/>
              <a:t>Sources: </a:t>
            </a:r>
            <a:r>
              <a:rPr lang="en-US" sz="800" dirty="0" smtClean="0"/>
              <a:t> Bank </a:t>
            </a:r>
            <a:r>
              <a:rPr lang="en-US" sz="800" dirty="0"/>
              <a:t>of England, CEIC, Eurostat, ONS, Thomson 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pPr marL="216000" indent="-216000">
              <a:defRPr/>
            </a:pPr>
            <a:endParaRPr lang="en-US" sz="800" dirty="0"/>
          </a:p>
          <a:p>
            <a:pPr marL="216000" indent="-216000">
              <a:defRPr/>
            </a:pPr>
            <a:r>
              <a:rPr lang="en-US" sz="800" dirty="0"/>
              <a:t>(a) </a:t>
            </a:r>
            <a:r>
              <a:rPr lang="en-US" sz="800" dirty="0" smtClean="0"/>
              <a:t>	The </a:t>
            </a:r>
            <a:r>
              <a:rPr lang="en-US" sz="800" dirty="0"/>
              <a:t>diamonds show Bank staff’s projections for 2016 Q3.</a:t>
            </a:r>
          </a:p>
          <a:p>
            <a:pPr marL="216000" indent="-216000">
              <a:defRPr/>
            </a:pPr>
            <a:r>
              <a:rPr lang="en-US" sz="800" dirty="0"/>
              <a:t>(b</a:t>
            </a:r>
            <a:r>
              <a:rPr lang="en-US" sz="800" dirty="0" smtClean="0"/>
              <a:t>)	Domestic </a:t>
            </a:r>
            <a:r>
              <a:rPr lang="en-US" sz="800" dirty="0"/>
              <a:t>currency non-oil export prices as defined in footnote (d), divided by the </a:t>
            </a:r>
            <a:r>
              <a:rPr lang="en-US" sz="800" dirty="0" smtClean="0"/>
              <a:t>sterling effective </a:t>
            </a:r>
            <a:r>
              <a:rPr lang="en-US" sz="800" dirty="0"/>
              <a:t>exchange rate.</a:t>
            </a:r>
          </a:p>
          <a:p>
            <a:pPr marL="228600" indent="-228600">
              <a:buAutoNum type="alphaLcParenBoth" startAt="3"/>
              <a:defRPr/>
            </a:pPr>
            <a:r>
              <a:rPr lang="en-US" sz="800" dirty="0" smtClean="0"/>
              <a:t>UK </a:t>
            </a:r>
            <a:r>
              <a:rPr lang="en-US" sz="800" dirty="0"/>
              <a:t>goods and services import deflator excluding fuels and the impact of </a:t>
            </a:r>
            <a:r>
              <a:rPr lang="en-US" sz="800" dirty="0" smtClean="0"/>
              <a:t>MTIC fraud.</a:t>
            </a:r>
          </a:p>
          <a:p>
            <a:pPr marL="228600" indent="-228600">
              <a:buAutoNum type="alphaLcParenBoth" startAt="3"/>
              <a:defRPr/>
            </a:pPr>
            <a:r>
              <a:rPr lang="en-US" sz="800" dirty="0" smtClean="0"/>
              <a:t>Domestic </a:t>
            </a:r>
            <a:r>
              <a:rPr lang="en-US" sz="800" dirty="0"/>
              <a:t>currency non-oil export prices of goods and services of 51 countries weighted </a:t>
            </a:r>
            <a:r>
              <a:rPr lang="en-US" sz="800" dirty="0" smtClean="0"/>
              <a:t>according to </a:t>
            </a:r>
            <a:r>
              <a:rPr lang="en-US" sz="800" dirty="0"/>
              <a:t>their shares in UK imports</a:t>
            </a:r>
            <a:r>
              <a:rPr lang="en-US" sz="800" dirty="0" smtClean="0"/>
              <a:t>.  </a:t>
            </a:r>
            <a:r>
              <a:rPr lang="en-US" sz="800" dirty="0"/>
              <a:t>The sample excludes major oil exporters.</a:t>
            </a:r>
            <a:endParaRPr lang="en-GB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375275"/>
            <a:ext cx="5384608" cy="4472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4.6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Measures of DGI have risen but remain subdued</a:t>
            </a:r>
            <a:endParaRPr lang="en-GB" altLang="en-US" sz="2400" dirty="0" smtClean="0">
              <a:solidFill>
                <a:srgbClr val="96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itchFamily="34" charset="0"/>
              </a:rPr>
              <a:t>Measures of domestically generated inflation (DGI)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04788" y="5992882"/>
            <a:ext cx="8705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/>
              <a:t>(a</a:t>
            </a:r>
            <a:r>
              <a:rPr lang="en-US" sz="800" dirty="0" smtClean="0"/>
              <a:t>)	Includes</a:t>
            </a:r>
            <a:r>
              <a:rPr lang="en-US" sz="800" dirty="0"/>
              <a:t>: </a:t>
            </a:r>
            <a:r>
              <a:rPr lang="en-US" sz="800" dirty="0" smtClean="0"/>
              <a:t> whole-economy </a:t>
            </a:r>
            <a:r>
              <a:rPr lang="en-US" sz="800" dirty="0" err="1"/>
              <a:t>labour</a:t>
            </a:r>
            <a:r>
              <a:rPr lang="en-US" sz="800" dirty="0"/>
              <a:t> costs divided by GDP, based on the </a:t>
            </a:r>
            <a:r>
              <a:rPr lang="en-US" sz="800" dirty="0" err="1"/>
              <a:t>backcast</a:t>
            </a:r>
            <a:r>
              <a:rPr lang="en-US" sz="800" dirty="0"/>
              <a:t> of the </a:t>
            </a:r>
            <a:r>
              <a:rPr lang="en-US" sz="800" dirty="0" smtClean="0"/>
              <a:t>final estimate </a:t>
            </a:r>
            <a:r>
              <a:rPr lang="en-US" sz="800" dirty="0"/>
              <a:t>of </a:t>
            </a:r>
            <a:r>
              <a:rPr lang="en-US" sz="800" dirty="0" smtClean="0"/>
              <a:t>GDP;  private </a:t>
            </a:r>
            <a:r>
              <a:rPr lang="en-US" sz="800" dirty="0"/>
              <a:t>sector AWE total pay divided by private sector productivity, </a:t>
            </a:r>
            <a:r>
              <a:rPr lang="en-US" sz="800" dirty="0" smtClean="0"/>
              <a:t>based on </a:t>
            </a:r>
            <a:r>
              <a:rPr lang="en-US" sz="800" dirty="0"/>
              <a:t>the </a:t>
            </a:r>
            <a:r>
              <a:rPr lang="en-US" sz="800" dirty="0" err="1"/>
              <a:t>backcast</a:t>
            </a:r>
            <a:r>
              <a:rPr lang="en-US" sz="800" dirty="0"/>
              <a:t> of the final estimate of GDP</a:t>
            </a:r>
            <a:r>
              <a:rPr lang="en-US" sz="800" dirty="0" smtClean="0"/>
              <a:t>;  </a:t>
            </a:r>
            <a:r>
              <a:rPr lang="en-US" sz="800" dirty="0"/>
              <a:t>the GDP deflator</a:t>
            </a:r>
            <a:r>
              <a:rPr lang="en-US" sz="800" dirty="0" smtClean="0"/>
              <a:t>;  </a:t>
            </a:r>
            <a:r>
              <a:rPr lang="en-US" sz="800" dirty="0"/>
              <a:t>the GVA deflator </a:t>
            </a:r>
            <a:r>
              <a:rPr lang="en-US" sz="800" dirty="0" smtClean="0"/>
              <a:t>excluding government</a:t>
            </a:r>
            <a:r>
              <a:rPr lang="en-US" sz="800" dirty="0"/>
              <a:t>; </a:t>
            </a:r>
            <a:r>
              <a:rPr lang="en-US" sz="800" dirty="0" smtClean="0"/>
              <a:t> and </a:t>
            </a:r>
            <a:r>
              <a:rPr lang="en-US" sz="800" dirty="0"/>
              <a:t>the services producer prices index.</a:t>
            </a:r>
            <a:endParaRPr lang="en-GB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260000"/>
            <a:ext cx="5324257" cy="4412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79388" y="179388"/>
            <a:ext cx="853430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4.7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Companies’ profit margins have recovered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since the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crisis</a:t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000" dirty="0">
                <a:latin typeface="Arial" pitchFamily="34" charset="0"/>
              </a:rPr>
              <a:t>Estimated margins on consumer goods and </a:t>
            </a:r>
            <a:r>
              <a:rPr lang="en-US" altLang="en-US" sz="2000" dirty="0" smtClean="0">
                <a:latin typeface="Arial" pitchFamily="34" charset="0"/>
              </a:rPr>
              <a:t>services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204788" y="6159500"/>
            <a:ext cx="870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/>
              <a:t>Sources: </a:t>
            </a:r>
            <a:r>
              <a:rPr lang="en-US" sz="800" dirty="0" smtClean="0"/>
              <a:t> ONS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pPr marL="216000" indent="-216000">
              <a:defRPr/>
            </a:pPr>
            <a:endParaRPr lang="en-US" sz="800" dirty="0"/>
          </a:p>
          <a:p>
            <a:pPr marL="216000" indent="-216000">
              <a:defRPr/>
            </a:pPr>
            <a:r>
              <a:rPr lang="en-US" sz="800" dirty="0"/>
              <a:t>(</a:t>
            </a:r>
            <a:r>
              <a:rPr lang="en-US" sz="800" dirty="0" smtClean="0"/>
              <a:t>a)	Calculated </a:t>
            </a:r>
            <a:r>
              <a:rPr lang="en-US" sz="800" dirty="0"/>
              <a:t>as differences in the ratio of the CPI, seasonally adjusted by Bank staff, and </a:t>
            </a:r>
            <a:r>
              <a:rPr lang="en-US" sz="800" dirty="0" smtClean="0"/>
              <a:t>the costs </a:t>
            </a:r>
            <a:r>
              <a:rPr lang="en-US" sz="800" dirty="0"/>
              <a:t>identified in </a:t>
            </a:r>
            <a:r>
              <a:rPr lang="en-US" sz="800" b="1" dirty="0"/>
              <a:t>Chart 4.3</a:t>
            </a:r>
            <a:r>
              <a:rPr lang="en-US" sz="800" dirty="0"/>
              <a:t>.</a:t>
            </a:r>
            <a:endParaRPr lang="en-GB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79075"/>
            <a:ext cx="5357785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4.8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Unit </a:t>
            </a:r>
            <a:r>
              <a:rPr lang="en-US" altLang="en-US" sz="2400" dirty="0" err="1" smtClean="0">
                <a:solidFill>
                  <a:srgbClr val="960000"/>
                </a:solidFill>
                <a:latin typeface="Arial" pitchFamily="34" charset="0"/>
              </a:rPr>
              <a:t>labour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 cost growth has been broadly stable </a:t>
            </a:r>
            <a:r>
              <a:rPr lang="en-US" altLang="en-US" sz="2000" dirty="0">
                <a:latin typeface="Arial" pitchFamily="34" charset="0"/>
              </a:rPr>
              <a:t>Decomposition of four-quarter whole-economy unit </a:t>
            </a:r>
            <a:r>
              <a:rPr lang="en-US" altLang="en-US" sz="2000" dirty="0" err="1">
                <a:latin typeface="Arial" pitchFamily="34" charset="0"/>
              </a:rPr>
              <a:t>labour</a:t>
            </a:r>
            <a:r>
              <a:rPr lang="en-US" altLang="en-US" sz="2000" dirty="0">
                <a:latin typeface="Arial" pitchFamily="34" charset="0"/>
              </a:rPr>
              <a:t> </a:t>
            </a:r>
            <a:r>
              <a:rPr lang="en-US" altLang="en-US" sz="2000" dirty="0" smtClean="0">
                <a:latin typeface="Arial" pitchFamily="34" charset="0"/>
              </a:rPr>
              <a:t>cost growth</a:t>
            </a:r>
            <a:r>
              <a:rPr lang="en-US" altLang="en-US" sz="2000" baseline="30000" dirty="0" smtClean="0">
                <a:latin typeface="Arial" pitchFamily="34" charset="0"/>
              </a:rPr>
              <a:t>(a</a:t>
            </a:r>
            <a:r>
              <a:rPr lang="en-US" altLang="en-US" sz="2000" baseline="30000" dirty="0">
                <a:latin typeface="Arial" pitchFamily="34" charset="0"/>
              </a:rPr>
              <a:t>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204788" y="6118225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ONS and Bank calculations</a:t>
            </a:r>
            <a:r>
              <a:rPr lang="en-US" sz="800" dirty="0" smtClean="0"/>
              <a:t>.</a:t>
            </a:r>
          </a:p>
          <a:p>
            <a:pPr marL="216000" indent="-216000">
              <a:defRPr/>
            </a:pPr>
            <a:endParaRPr lang="en-US" sz="800" dirty="0"/>
          </a:p>
          <a:p>
            <a:pPr marL="216000" indent="-216000">
              <a:defRPr/>
            </a:pPr>
            <a:r>
              <a:rPr lang="en-US" sz="800" dirty="0"/>
              <a:t>(</a:t>
            </a:r>
            <a:r>
              <a:rPr lang="en-US" sz="800" dirty="0" smtClean="0"/>
              <a:t>a)	Whole-economy </a:t>
            </a:r>
            <a:r>
              <a:rPr lang="en-US" sz="800" dirty="0" err="1"/>
              <a:t>labour</a:t>
            </a:r>
            <a:r>
              <a:rPr lang="en-US" sz="800" dirty="0"/>
              <a:t> costs divided by GDP, based on the </a:t>
            </a:r>
            <a:r>
              <a:rPr lang="en-US" sz="800" dirty="0" err="1"/>
              <a:t>backcast</a:t>
            </a:r>
            <a:r>
              <a:rPr lang="en-US" sz="800" dirty="0"/>
              <a:t> of the final estimate </a:t>
            </a:r>
            <a:r>
              <a:rPr lang="en-US" sz="800" dirty="0" smtClean="0"/>
              <a:t>of GDP</a:t>
            </a:r>
            <a:r>
              <a:rPr lang="en-US" sz="800" dirty="0"/>
              <a:t>. </a:t>
            </a:r>
            <a:r>
              <a:rPr lang="en-US" sz="800" dirty="0" smtClean="0"/>
              <a:t> The </a:t>
            </a:r>
            <a:r>
              <a:rPr lang="en-US" sz="800" dirty="0"/>
              <a:t>diamond shows Bank staff’s projection for 2016 Q3.</a:t>
            </a:r>
          </a:p>
          <a:p>
            <a:pPr marL="216000" indent="-216000">
              <a:defRPr/>
            </a:pPr>
            <a:r>
              <a:rPr lang="en-US" sz="800" dirty="0"/>
              <a:t>(</a:t>
            </a:r>
            <a:r>
              <a:rPr lang="en-US" sz="800" dirty="0" smtClean="0"/>
              <a:t>b)	Self-employment </a:t>
            </a:r>
            <a:r>
              <a:rPr lang="en-US" sz="800" dirty="0"/>
              <a:t>income is calculated from mixed income, assuming that the share </a:t>
            </a:r>
            <a:r>
              <a:rPr lang="en-US" sz="800" dirty="0" smtClean="0"/>
              <a:t>of employment </a:t>
            </a:r>
            <a:r>
              <a:rPr lang="en-US" sz="800" dirty="0"/>
              <a:t>income in that is the same as the share of employee compensation in </a:t>
            </a:r>
            <a:r>
              <a:rPr lang="en-US" sz="800" dirty="0" smtClean="0"/>
              <a:t>nominal GDP </a:t>
            </a:r>
            <a:r>
              <a:rPr lang="en-US" sz="800" dirty="0"/>
              <a:t>less mixed income.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1" y="1126651"/>
            <a:ext cx="5255677" cy="486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2016-11-03T00:00:00+00:00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2016-11-03T12:00:00+00:00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DE8B52-5336-46F0-8893-7262AEE9D279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ED7C85E6-B3E2-42FB-A6D8-C48752782BAF}"/>
</file>

<file path=customXml/itemProps4.xml><?xml version="1.0" encoding="utf-8"?>
<ds:datastoreItem xmlns:ds="http://schemas.openxmlformats.org/officeDocument/2006/customXml" ds:itemID="{2E3AC89C-9D85-4719-B49D-57DB5903C762}"/>
</file>

<file path=docProps/app.xml><?xml version="1.0" encoding="utf-8"?>
<Properties xmlns="http://schemas.openxmlformats.org/officeDocument/2006/extended-properties" xmlns:vt="http://schemas.openxmlformats.org/officeDocument/2006/docPropsVTypes">
  <TotalTime>4133</TotalTime>
  <Words>354</Words>
  <Application>Microsoft Office PowerPoint</Application>
  <PresentationFormat>On-screen Show (4:3)</PresentationFormat>
  <Paragraphs>89</Paragraphs>
  <Slides>14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Blank</vt:lpstr>
      <vt:lpstr>Inflation Report  November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Costs and prices</dc:subject>
  <dc:creator>Bank of England</dc:creator>
  <cp:keywords/>
  <dc:description/>
  <cp:lastModifiedBy>Sadler, Paulet</cp:lastModifiedBy>
  <cp:revision>767</cp:revision>
  <cp:lastPrinted>2016-08-03T12:23:57Z</cp:lastPrinted>
  <dcterms:created xsi:type="dcterms:W3CDTF">2012-02-14T09:54:25Z</dcterms:created>
  <dcterms:modified xsi:type="dcterms:W3CDTF">2016-11-02T19:47:15Z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